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sldIdLst>
    <p:sldId id="256" r:id="rId2"/>
    <p:sldId id="271" r:id="rId3"/>
    <p:sldId id="257" r:id="rId4"/>
    <p:sldId id="278" r:id="rId5"/>
    <p:sldId id="274" r:id="rId6"/>
    <p:sldId id="258" r:id="rId7"/>
    <p:sldId id="267" r:id="rId8"/>
    <p:sldId id="259" r:id="rId9"/>
    <p:sldId id="275" r:id="rId10"/>
    <p:sldId id="260" r:id="rId11"/>
    <p:sldId id="268" r:id="rId12"/>
    <p:sldId id="270" r:id="rId13"/>
    <p:sldId id="262" r:id="rId14"/>
    <p:sldId id="264" r:id="rId15"/>
    <p:sldId id="265" r:id="rId16"/>
    <p:sldId id="273" r:id="rId17"/>
    <p:sldId id="272" r:id="rId18"/>
    <p:sldId id="263" r:id="rId19"/>
    <p:sldId id="27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15F9E-FA07-4EDF-9BFE-69FF4FDC740A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79A08-6CEA-420B-A471-309C4730DB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1D104-2B40-4530-9035-17F97E200BFC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B034-310F-4B4C-8A28-AA4B04912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1D104-2B40-4530-9035-17F97E200BFC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B034-310F-4B4C-8A28-AA4B04912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1D104-2B40-4530-9035-17F97E200BFC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B034-310F-4B4C-8A28-AA4B04912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1D104-2B40-4530-9035-17F97E200BFC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B034-310F-4B4C-8A28-AA4B04912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1D104-2B40-4530-9035-17F97E200BFC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B034-310F-4B4C-8A28-AA4B04912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1D104-2B40-4530-9035-17F97E200BFC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B034-310F-4B4C-8A28-AA4B04912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1D104-2B40-4530-9035-17F97E200BFC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B034-310F-4B4C-8A28-AA4B04912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1D104-2B40-4530-9035-17F97E200BFC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B034-310F-4B4C-8A28-AA4B04912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1D104-2B40-4530-9035-17F97E200BFC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B034-310F-4B4C-8A28-AA4B04912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1D104-2B40-4530-9035-17F97E200BFC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B034-310F-4B4C-8A28-AA4B04912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1D104-2B40-4530-9035-17F97E200BFC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B034-310F-4B4C-8A28-AA4B04912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1D104-2B40-4530-9035-17F97E200BFC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FB034-310F-4B4C-8A28-AA4B04912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idx="1"/>
          </p:nvPr>
        </p:nvSpPr>
        <p:spPr>
          <a:xfrm>
            <a:off x="500034" y="857232"/>
            <a:ext cx="8229600" cy="221457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b="1" dirty="0" smtClean="0">
                <a:ln w="3810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Mass Media</a:t>
            </a:r>
            <a:endParaRPr lang="ru-RU" sz="9600" b="1" dirty="0">
              <a:ln w="3810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2858"/>
          </a:xfrm>
        </p:spPr>
        <p:txBody>
          <a:bodyPr>
            <a:normAutofit/>
          </a:bodyPr>
          <a:lstStyle/>
          <a:p>
            <a:r>
              <a:rPr lang="en-US" sz="8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Mass Media</a:t>
            </a:r>
            <a:br>
              <a:rPr lang="en-US" sz="8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8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14546" y="1600201"/>
            <a:ext cx="6472254" cy="11144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i="1" dirty="0" smtClean="0">
                <a:solidFill>
                  <a:srgbClr val="FF0000"/>
                </a:solidFill>
              </a:rPr>
              <a:t>News is not what happens – it is what you see, listen or read in Mass Media.                    </a:t>
            </a:r>
            <a:endParaRPr lang="ru-RU" sz="2800" dirty="0"/>
          </a:p>
        </p:txBody>
      </p:sp>
      <p:pic>
        <p:nvPicPr>
          <p:cNvPr id="4" name="Рисунок 3" descr="L20_p2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857488" y="2794229"/>
            <a:ext cx="3071834" cy="37780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428760"/>
          </a:xfrm>
        </p:spPr>
        <p:txBody>
          <a:bodyPr>
            <a:normAutofit/>
          </a:bodyPr>
          <a:lstStyle/>
          <a:p>
            <a:r>
              <a:rPr lang="en-US" sz="8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Mass Media</a:t>
            </a:r>
            <a:endParaRPr lang="ru-RU" sz="8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43050"/>
            <a:ext cx="8258204" cy="4554551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4400" dirty="0" smtClean="0">
                <a:solidFill>
                  <a:srgbClr val="FF0000"/>
                </a:solidFill>
              </a:rPr>
              <a:t>Newspapers</a:t>
            </a:r>
          </a:p>
          <a:p>
            <a:pPr algn="ctr">
              <a:lnSpc>
                <a:spcPct val="150000"/>
              </a:lnSpc>
            </a:pPr>
            <a:r>
              <a:rPr lang="en-US" sz="4400" dirty="0" smtClean="0">
                <a:solidFill>
                  <a:srgbClr val="FF0000"/>
                </a:solidFill>
              </a:rPr>
              <a:t>Television</a:t>
            </a:r>
          </a:p>
          <a:p>
            <a:pPr algn="ctr">
              <a:lnSpc>
                <a:spcPct val="150000"/>
              </a:lnSpc>
            </a:pPr>
            <a:r>
              <a:rPr lang="en-US" sz="4400" dirty="0" smtClean="0">
                <a:solidFill>
                  <a:srgbClr val="FF0000"/>
                </a:solidFill>
              </a:rPr>
              <a:t>The Internet</a:t>
            </a:r>
          </a:p>
          <a:p>
            <a:pPr algn="ctr">
              <a:lnSpc>
                <a:spcPct val="150000"/>
              </a:lnSpc>
            </a:pPr>
            <a:r>
              <a:rPr lang="en-US" sz="4400" dirty="0" smtClean="0">
                <a:solidFill>
                  <a:srgbClr val="FF0000"/>
                </a:solidFill>
              </a:rPr>
              <a:t>Radio</a:t>
            </a:r>
          </a:p>
          <a:p>
            <a:pPr>
              <a:buNone/>
            </a:pP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Answer the questions.</a:t>
            </a:r>
            <a:endParaRPr lang="ru-RU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Do the mass media play an important role in our life?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Do you agree that most news we get from the mass media is bad news?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Do you think that journalists are given too much freedom?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is the main advantage of TV?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is one of disadvantage of newspapers?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Is the Internet an important source of information?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Television </a:t>
            </a:r>
            <a:endParaRPr lang="ru-RU" sz="6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Содержимое 3" descr="p026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Television in Russia</a:t>
            </a:r>
            <a:endParaRPr lang="ru-RU" sz="6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2071670" y="1785926"/>
            <a:ext cx="1643074" cy="9286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3214678" y="2000240"/>
            <a:ext cx="1714512" cy="14287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H="1">
            <a:off x="4214810" y="1928802"/>
            <a:ext cx="2000264" cy="7143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6200000" flipH="1">
            <a:off x="5857884" y="1643050"/>
            <a:ext cx="1214446" cy="64294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85786" y="3286124"/>
            <a:ext cx="21431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The first TV Channel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86116" y="3286124"/>
            <a:ext cx="114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NTV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29190" y="3429000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Russia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43702" y="2857496"/>
            <a:ext cx="15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TNT</a:t>
            </a:r>
            <a:endParaRPr lang="ru-RU" sz="3200" dirty="0">
              <a:solidFill>
                <a:srgbClr val="FF0000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>
            <a:off x="1535885" y="3036091"/>
            <a:ext cx="3357586" cy="5715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6200000" flipH="1">
            <a:off x="2786050" y="3357562"/>
            <a:ext cx="3643338" cy="35719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6200000" flipH="1">
            <a:off x="4643438" y="2571744"/>
            <a:ext cx="3357586" cy="150019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428860" y="5214950"/>
            <a:ext cx="1643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STS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00496" y="5429264"/>
            <a:ext cx="15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SPORTS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57950" y="5286388"/>
            <a:ext cx="1928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Discovery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The work of journalists</a:t>
            </a:r>
            <a:endParaRPr lang="ru-RU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Содержимое 3" descr="tn_obj_user_2175ae57584a293a37f1fbdb0051be94[1]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857750" y="3857625"/>
            <a:ext cx="4286250" cy="3000375"/>
          </a:xfrm>
        </p:spPr>
      </p:pic>
      <p:pic>
        <p:nvPicPr>
          <p:cNvPr id="6" name="Рисунок 5" descr="98[1]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19" y="1643050"/>
            <a:ext cx="4357719" cy="3006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85728"/>
            <a:ext cx="9144000" cy="11430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Television in Great Britain</a:t>
            </a:r>
            <a:endParaRPr lang="ru-RU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1607323" y="1393017"/>
            <a:ext cx="1714512" cy="16430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2714612" y="2285992"/>
            <a:ext cx="228601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H="1">
            <a:off x="4464843" y="2178835"/>
            <a:ext cx="185738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6200000" flipH="1">
            <a:off x="5572132" y="1714488"/>
            <a:ext cx="1785950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42976" y="3143248"/>
            <a:ext cx="15001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BBC 1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28926" y="3714752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BBC 2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14942" y="3429000"/>
            <a:ext cx="928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ITV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43636" y="3286124"/>
            <a:ext cx="2357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Channel 4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Newspapers</a:t>
            </a:r>
            <a:endParaRPr lang="ru-RU" sz="6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" name="Рисунок 2" descr="p02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0174"/>
            <a:ext cx="4133771" cy="3043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L12_p7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1" y="2902077"/>
            <a:ext cx="4214842" cy="3454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372476" cy="11430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Newspapers in Russia</a:t>
            </a:r>
            <a:endParaRPr lang="ru-RU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0200"/>
            <a:ext cx="8543956" cy="5257800"/>
          </a:xfrm>
        </p:spPr>
        <p:txBody>
          <a:bodyPr>
            <a:normAutofit fontScale="77500" lnSpcReduction="20000"/>
          </a:bodyPr>
          <a:lstStyle/>
          <a:p>
            <a:r>
              <a:rPr lang="en-US" sz="4600" b="1" dirty="0" smtClean="0">
                <a:solidFill>
                  <a:srgbClr val="FF0000"/>
                </a:solidFill>
              </a:rPr>
              <a:t>“</a:t>
            </a:r>
            <a:r>
              <a:rPr lang="en-US" sz="4600" b="1" dirty="0" err="1" smtClean="0">
                <a:solidFill>
                  <a:srgbClr val="FF0000"/>
                </a:solidFill>
              </a:rPr>
              <a:t>Rossiiskaya</a:t>
            </a:r>
            <a:r>
              <a:rPr lang="en-US" sz="4600" b="1" dirty="0" smtClean="0">
                <a:solidFill>
                  <a:srgbClr val="FF0000"/>
                </a:solidFill>
              </a:rPr>
              <a:t> </a:t>
            </a:r>
            <a:r>
              <a:rPr lang="en-US" sz="4600" b="1" dirty="0" err="1" smtClean="0">
                <a:solidFill>
                  <a:srgbClr val="FF0000"/>
                </a:solidFill>
              </a:rPr>
              <a:t>gazeta</a:t>
            </a:r>
            <a:r>
              <a:rPr lang="en-US" sz="4600" b="1" dirty="0" smtClean="0">
                <a:solidFill>
                  <a:srgbClr val="FF0000"/>
                </a:solidFill>
              </a:rPr>
              <a:t>”</a:t>
            </a:r>
          </a:p>
          <a:p>
            <a:r>
              <a:rPr lang="en-US" sz="4600" b="1" dirty="0" smtClean="0">
                <a:solidFill>
                  <a:srgbClr val="FF0000"/>
                </a:solidFill>
              </a:rPr>
              <a:t>“Komsomolskaya Pravda”</a:t>
            </a:r>
          </a:p>
          <a:p>
            <a:r>
              <a:rPr lang="en-US" sz="4600" b="1" dirty="0" smtClean="0">
                <a:solidFill>
                  <a:srgbClr val="FF0000"/>
                </a:solidFill>
              </a:rPr>
              <a:t>“</a:t>
            </a:r>
            <a:r>
              <a:rPr lang="en-US" sz="4600" b="1" dirty="0" err="1" smtClean="0">
                <a:solidFill>
                  <a:srgbClr val="FF0000"/>
                </a:solidFill>
              </a:rPr>
              <a:t>Segodnya</a:t>
            </a:r>
            <a:r>
              <a:rPr lang="en-US" sz="4600" b="1" dirty="0" smtClean="0">
                <a:solidFill>
                  <a:srgbClr val="FF0000"/>
                </a:solidFill>
              </a:rPr>
              <a:t>”</a:t>
            </a:r>
          </a:p>
          <a:p>
            <a:r>
              <a:rPr lang="en-US" sz="4600" b="1" dirty="0" smtClean="0">
                <a:solidFill>
                  <a:srgbClr val="FF0000"/>
                </a:solidFill>
              </a:rPr>
              <a:t>“</a:t>
            </a:r>
            <a:r>
              <a:rPr lang="en-US" sz="4600" b="1" dirty="0" err="1" smtClean="0">
                <a:solidFill>
                  <a:srgbClr val="FF0000"/>
                </a:solidFill>
              </a:rPr>
              <a:t>Nezavisimaya</a:t>
            </a:r>
            <a:r>
              <a:rPr lang="en-US" sz="4600" b="1" dirty="0" smtClean="0">
                <a:solidFill>
                  <a:srgbClr val="FF0000"/>
                </a:solidFill>
              </a:rPr>
              <a:t> </a:t>
            </a:r>
            <a:r>
              <a:rPr lang="en-US" sz="4600" b="1" dirty="0" err="1" smtClean="0">
                <a:solidFill>
                  <a:srgbClr val="FF0000"/>
                </a:solidFill>
              </a:rPr>
              <a:t>Gazeta</a:t>
            </a:r>
            <a:r>
              <a:rPr lang="en-US" sz="4600" b="1" dirty="0" smtClean="0">
                <a:solidFill>
                  <a:srgbClr val="FF0000"/>
                </a:solidFill>
              </a:rPr>
              <a:t>”</a:t>
            </a:r>
          </a:p>
          <a:p>
            <a:r>
              <a:rPr lang="en-US" sz="4600" b="1" dirty="0" smtClean="0">
                <a:solidFill>
                  <a:srgbClr val="FF0000"/>
                </a:solidFill>
              </a:rPr>
              <a:t>“</a:t>
            </a:r>
            <a:r>
              <a:rPr lang="en-US" sz="4600" b="1" dirty="0" err="1" smtClean="0">
                <a:solidFill>
                  <a:srgbClr val="FF0000"/>
                </a:solidFill>
              </a:rPr>
              <a:t>Moskovsky</a:t>
            </a:r>
            <a:r>
              <a:rPr lang="en-US" sz="4600" b="1" dirty="0" smtClean="0">
                <a:solidFill>
                  <a:srgbClr val="FF0000"/>
                </a:solidFill>
              </a:rPr>
              <a:t> </a:t>
            </a:r>
            <a:r>
              <a:rPr lang="en-US" sz="4600" b="1" dirty="0" err="1" smtClean="0">
                <a:solidFill>
                  <a:srgbClr val="FF0000"/>
                </a:solidFill>
              </a:rPr>
              <a:t>komsomolets</a:t>
            </a:r>
            <a:r>
              <a:rPr lang="en-US" sz="4600" b="1" dirty="0" smtClean="0">
                <a:solidFill>
                  <a:srgbClr val="FF0000"/>
                </a:solidFill>
              </a:rPr>
              <a:t>”</a:t>
            </a:r>
          </a:p>
          <a:p>
            <a:r>
              <a:rPr lang="en-US" sz="4600" b="1" dirty="0" smtClean="0">
                <a:solidFill>
                  <a:srgbClr val="FF0000"/>
                </a:solidFill>
              </a:rPr>
              <a:t>“</a:t>
            </a:r>
            <a:r>
              <a:rPr lang="en-US" sz="4600" b="1" dirty="0" err="1" smtClean="0">
                <a:solidFill>
                  <a:srgbClr val="FF0000"/>
                </a:solidFill>
              </a:rPr>
              <a:t>Argumenti</a:t>
            </a:r>
            <a:r>
              <a:rPr lang="en-US" sz="4600" b="1" dirty="0" smtClean="0">
                <a:solidFill>
                  <a:srgbClr val="FF0000"/>
                </a:solidFill>
              </a:rPr>
              <a:t> I </a:t>
            </a:r>
            <a:r>
              <a:rPr lang="en-US" sz="4600" b="1" dirty="0" err="1" smtClean="0">
                <a:solidFill>
                  <a:srgbClr val="FF0000"/>
                </a:solidFill>
              </a:rPr>
              <a:t>fakti</a:t>
            </a:r>
            <a:r>
              <a:rPr lang="en-US" sz="4600" b="1" dirty="0" smtClean="0">
                <a:solidFill>
                  <a:srgbClr val="FF0000"/>
                </a:solidFill>
              </a:rPr>
              <a:t>”</a:t>
            </a:r>
          </a:p>
          <a:p>
            <a:r>
              <a:rPr lang="en-US" sz="4600" b="1" dirty="0" smtClean="0">
                <a:solidFill>
                  <a:srgbClr val="002060"/>
                </a:solidFill>
              </a:rPr>
              <a:t>“Express </a:t>
            </a:r>
            <a:r>
              <a:rPr lang="en-US" sz="4600" b="1" dirty="0" err="1" smtClean="0">
                <a:solidFill>
                  <a:srgbClr val="002060"/>
                </a:solidFill>
              </a:rPr>
              <a:t>gazeta</a:t>
            </a:r>
            <a:r>
              <a:rPr lang="en-US" sz="4600" b="1" dirty="0" smtClean="0">
                <a:solidFill>
                  <a:srgbClr val="002060"/>
                </a:solidFill>
              </a:rPr>
              <a:t>”</a:t>
            </a:r>
          </a:p>
          <a:p>
            <a:r>
              <a:rPr lang="en-US" sz="4600" b="1" dirty="0" smtClean="0">
                <a:solidFill>
                  <a:srgbClr val="002060"/>
                </a:solidFill>
              </a:rPr>
              <a:t>“</a:t>
            </a:r>
            <a:r>
              <a:rPr lang="en-US" sz="4600" b="1" dirty="0" err="1" smtClean="0">
                <a:solidFill>
                  <a:srgbClr val="C00000"/>
                </a:solidFill>
              </a:rPr>
              <a:t>Okna</a:t>
            </a:r>
            <a:r>
              <a:rPr lang="en-US" sz="4600" b="1" dirty="0" smtClean="0">
                <a:solidFill>
                  <a:srgbClr val="C00000"/>
                </a:solidFill>
              </a:rPr>
              <a:t>”</a:t>
            </a:r>
          </a:p>
          <a:p>
            <a:r>
              <a:rPr lang="en-US" sz="4600" b="1" dirty="0" smtClean="0">
                <a:solidFill>
                  <a:srgbClr val="002060"/>
                </a:solidFill>
              </a:rPr>
              <a:t>“</a:t>
            </a:r>
            <a:r>
              <a:rPr lang="en-US" sz="4600" b="1" dirty="0" err="1" smtClean="0">
                <a:solidFill>
                  <a:srgbClr val="002060"/>
                </a:solidFill>
              </a:rPr>
              <a:t>Zheltaya</a:t>
            </a:r>
            <a:r>
              <a:rPr lang="en-US" sz="4600" b="1" dirty="0" smtClean="0">
                <a:solidFill>
                  <a:srgbClr val="002060"/>
                </a:solidFill>
              </a:rPr>
              <a:t> </a:t>
            </a:r>
            <a:r>
              <a:rPr lang="en-US" sz="4600" b="1" dirty="0" err="1" smtClean="0">
                <a:solidFill>
                  <a:srgbClr val="002060"/>
                </a:solidFill>
              </a:rPr>
              <a:t>gazeta</a:t>
            </a:r>
            <a:r>
              <a:rPr lang="en-US" sz="4600" b="1" dirty="0" smtClean="0">
                <a:solidFill>
                  <a:srgbClr val="002060"/>
                </a:solidFill>
              </a:rPr>
              <a:t>”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Newspapers in Russia</a:t>
            </a:r>
            <a:endParaRPr lang="ru-RU" sz="6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Содержимое 3" descr="DSC007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86050" y="1214423"/>
            <a:ext cx="3430037" cy="2666528"/>
          </a:xfrm>
        </p:spPr>
      </p:pic>
      <p:pic>
        <p:nvPicPr>
          <p:cNvPr id="5" name="Рисунок 4" descr="DSC007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13" y="4000504"/>
            <a:ext cx="3710982" cy="2783237"/>
          </a:xfrm>
          <a:prstGeom prst="rect">
            <a:avLst/>
          </a:prstGeom>
        </p:spPr>
      </p:pic>
      <p:pic>
        <p:nvPicPr>
          <p:cNvPr id="6" name="Рисунок 5" descr="DSC007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9256" y="4071942"/>
            <a:ext cx="3286148" cy="2464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Newspapers in Great Britain</a:t>
            </a: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“The Daily Mail”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“The Sun”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“The Daily Express”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“The Daily Mirror”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“The Daily Star”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“The Times”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“The Independent”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“The Financial Times”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Newspapers in Great Britain</a:t>
            </a: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buNone/>
            </a:pPr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buNone/>
            </a:pP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Broadsheets</a:t>
            </a:r>
            <a:endParaRPr lang="ru-RU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buNone/>
            </a:pPr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buNone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2607455" y="1321579"/>
            <a:ext cx="1285884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4893471" y="1321579"/>
            <a:ext cx="1143008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b_687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826" y="3214686"/>
            <a:ext cx="2630219" cy="1928826"/>
          </a:xfrm>
          <a:prstGeom prst="rect">
            <a:avLst/>
          </a:prstGeom>
        </p:spPr>
      </p:pic>
      <p:pic>
        <p:nvPicPr>
          <p:cNvPr id="8" name="Рисунок 7" descr="p026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1" y="3714752"/>
            <a:ext cx="3071833" cy="2303875"/>
          </a:xfrm>
          <a:prstGeom prst="rect">
            <a:avLst/>
          </a:prstGeom>
        </p:spPr>
      </p:pic>
      <p:pic>
        <p:nvPicPr>
          <p:cNvPr id="11" name="Рисунок 10" descr="p026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4714884"/>
            <a:ext cx="2500330" cy="21431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357950" y="2214554"/>
            <a:ext cx="278605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Tabloids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Radio</a:t>
            </a:r>
            <a:endParaRPr lang="ru-RU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Содержимое 3" descr="1168600158_993421[1]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436" y="1214423"/>
            <a:ext cx="4049564" cy="29264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 descr="anzhelka_rudnitska[1]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2" y="357166"/>
            <a:ext cx="3429024" cy="46434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 descr="p026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4546" y="3357563"/>
            <a:ext cx="4500594" cy="35361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The Internet</a:t>
            </a:r>
            <a:endParaRPr lang="ru-RU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Содержимое 3" descr="1192693979.13303_5139502[1]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488" y="1285860"/>
            <a:ext cx="3019879" cy="214313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 descr="fujitsu-woodshell-laptop[1]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9" y="3643314"/>
            <a:ext cx="3908678" cy="27360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 descr="L15_p5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446" y="3071786"/>
            <a:ext cx="3129097" cy="37862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998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 </a:t>
            </a:r>
            <a:r>
              <a:rPr lang="en-US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Comment on  one of the following pictures 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Рисунок 3" descr="L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643049"/>
            <a:ext cx="3628029" cy="2257441"/>
          </a:xfrm>
          <a:prstGeom prst="rect">
            <a:avLst/>
          </a:prstGeom>
        </p:spPr>
      </p:pic>
      <p:pic>
        <p:nvPicPr>
          <p:cNvPr id="7" name="Рисунок 6" descr="http://festival.1september.ru/articles/500657/img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071942"/>
            <a:ext cx="392909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festival.1september.ru/articles/500657/img1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1571612"/>
            <a:ext cx="292895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Make up the dialogues on the topic “Mass Media” using some of the following sentences.</a:t>
            </a:r>
            <a:endParaRPr lang="ru-RU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</a:rPr>
              <a:t>I watch TV every day.</a:t>
            </a:r>
          </a:p>
          <a:p>
            <a:pPr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</a:rPr>
              <a:t>Television informs and entertains me.</a:t>
            </a:r>
          </a:p>
          <a:p>
            <a:pPr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</a:rPr>
              <a:t>Sometimes I listen to the radio when I drive a car.</a:t>
            </a:r>
          </a:p>
          <a:p>
            <a:pPr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</a:rPr>
              <a:t>Most of all I like to read tabloids.</a:t>
            </a:r>
          </a:p>
          <a:p>
            <a:pPr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</a:rPr>
              <a:t>Popular newspapers include the stories about pop-singers. I like it.</a:t>
            </a:r>
          </a:p>
          <a:p>
            <a:pPr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</a:rPr>
              <a:t>The Internet is a source of information.</a:t>
            </a: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-    The Internet gives me the opportunity to communicate with my friends who live far from our town.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Mass Media</a:t>
            </a:r>
            <a:endParaRPr lang="ru-RU" sz="6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                   </a:t>
            </a:r>
            <a:r>
              <a:rPr lang="en-US" sz="4000" i="1" dirty="0" smtClean="0">
                <a:solidFill>
                  <a:srgbClr val="FF0000"/>
                </a:solidFill>
              </a:rPr>
              <a:t> He who owns the information, he owns the world</a:t>
            </a:r>
            <a:endParaRPr lang="ru-RU" sz="4000" i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L37_p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64" y="3143249"/>
            <a:ext cx="3351263" cy="328614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785786" y="2000240"/>
            <a:ext cx="7772400" cy="147002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Thank you</a:t>
            </a:r>
            <a:r>
              <a:rPr lang="ru-RU" sz="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very</a:t>
            </a:r>
            <a:r>
              <a:rPr lang="ru-RU" sz="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br>
              <a:rPr lang="ru-RU" sz="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much</a:t>
            </a:r>
            <a:endParaRPr lang="ru-RU" sz="8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</TotalTime>
  <Words>335</Words>
  <Application>Microsoft Office PowerPoint</Application>
  <PresentationFormat>Экран (4:3)</PresentationFormat>
  <Paragraphs>71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Mass Media </vt:lpstr>
      <vt:lpstr>Mass Media</vt:lpstr>
      <vt:lpstr>Answer the questions.</vt:lpstr>
      <vt:lpstr>Television </vt:lpstr>
      <vt:lpstr>Television in Russia</vt:lpstr>
      <vt:lpstr>The work of journalists</vt:lpstr>
      <vt:lpstr>Television in Great Britain</vt:lpstr>
      <vt:lpstr>Newspapers</vt:lpstr>
      <vt:lpstr>Newspapers in Russia</vt:lpstr>
      <vt:lpstr>Newspapers in Russia</vt:lpstr>
      <vt:lpstr>Newspapers in Great Britain</vt:lpstr>
      <vt:lpstr>Newspapers in Great Britain</vt:lpstr>
      <vt:lpstr>Radio</vt:lpstr>
      <vt:lpstr>The Internet</vt:lpstr>
      <vt:lpstr> Comment on  one of the following pictures .  </vt:lpstr>
      <vt:lpstr>Make up the dialogues on the topic “Mass Media” using some of the following sentences.</vt:lpstr>
      <vt:lpstr>Mass Media</vt:lpstr>
      <vt:lpstr>Thank you very  much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 Media </dc:title>
  <dc:creator>COMP</dc:creator>
  <cp:lastModifiedBy>Светлана</cp:lastModifiedBy>
  <cp:revision>67</cp:revision>
  <dcterms:created xsi:type="dcterms:W3CDTF">2009-01-20T11:46:35Z</dcterms:created>
  <dcterms:modified xsi:type="dcterms:W3CDTF">2017-01-26T05:56:25Z</dcterms:modified>
</cp:coreProperties>
</file>